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639" r:id="rId2"/>
    <p:sldId id="607" r:id="rId3"/>
    <p:sldId id="608" r:id="rId4"/>
    <p:sldId id="609" r:id="rId5"/>
    <p:sldId id="614" r:id="rId6"/>
    <p:sldId id="618" r:id="rId7"/>
    <p:sldId id="619" r:id="rId8"/>
    <p:sldId id="640" r:id="rId9"/>
    <p:sldId id="622" r:id="rId10"/>
  </p:sldIdLst>
  <p:sldSz cx="9144000" cy="6858000" type="screen4x3"/>
  <p:notesSz cx="6807200" cy="99393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 Van Acker" initials="TVA" lastIdx="0" clrIdx="0">
    <p:extLst>
      <p:ext uri="{19B8F6BF-5375-455C-9EA6-DF929625EA0E}">
        <p15:presenceInfo xmlns:p15="http://schemas.microsoft.com/office/powerpoint/2012/main" userId="Tom Van Acker" providerId="None"/>
      </p:ext>
    </p:extLst>
  </p:cmAuthor>
  <p:cmAuthor id="2" name="Mariet Vrancken" initials="" lastIdx="7" clrIdx="1"/>
  <p:cmAuthor id="3" name="Tim Van Daele" initials="TVD" lastIdx="2" clrIdx="2">
    <p:extLst>
      <p:ext uri="{19B8F6BF-5375-455C-9EA6-DF929625EA0E}">
        <p15:presenceInfo xmlns:p15="http://schemas.microsoft.com/office/powerpoint/2012/main" userId="Tim Van Dae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845C"/>
    <a:srgbClr val="E7E200"/>
    <a:srgbClr val="FFFF99"/>
    <a:srgbClr val="F03A16"/>
    <a:srgbClr val="52B62C"/>
    <a:srgbClr val="3A4D3E"/>
    <a:srgbClr val="FFFFFF"/>
    <a:srgbClr val="CC00CC"/>
    <a:srgbClr val="E7E6E6"/>
    <a:srgbClr val="D4D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9" autoAdjust="0"/>
    <p:restoredTop sz="92363" autoAdjust="0"/>
  </p:normalViewPr>
  <p:slideViewPr>
    <p:cSldViewPr snapToGrid="0" snapToObjects="1" showGuides="1">
      <p:cViewPr varScale="1">
        <p:scale>
          <a:sx n="81" d="100"/>
          <a:sy n="81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5-11-07T18:28:01.490" idx="1">
    <p:pos x="1920" y="1705"/>
    <p:text/>
    <p:extLst>
      <p:ext uri="{C676402C-5697-4E1C-873F-D02D1690AC5C}">
        <p15:threadingInfo xmlns:p15="http://schemas.microsoft.com/office/powerpoint/2012/main" timeZoneBias="-60"/>
      </p:ext>
    </p:extLst>
  </p:cm>
  <p:cm authorId="3" dt="2015-11-07T18:28:04.061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9BDD4-85FA-5244-A9E0-FDB84974B7DF}" type="datetimeFigureOut">
              <a:t>12/03/2017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A35CB-7719-BC41-A3E0-C846161C5E84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074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8B653-BF25-114F-8A3C-2D1A23550CAA}" type="datetimeFigureOut">
              <a:t>12/03/2017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9CD15-DFF4-A94F-8509-70594D0B77D2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280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CD15-DFF4-A94F-8509-70594D0B77D2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4301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9BED7-EFC8-4789-A347-B50CD538E69B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188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eren 6"/>
          <p:cNvGrpSpPr/>
          <p:nvPr userDrawn="1"/>
        </p:nvGrpSpPr>
        <p:grpSpPr>
          <a:xfrm>
            <a:off x="640844" y="4793484"/>
            <a:ext cx="2472304" cy="754380"/>
            <a:chOff x="685800" y="5715000"/>
            <a:chExt cx="2747004" cy="838200"/>
          </a:xfrm>
        </p:grpSpPr>
        <p:pic>
          <p:nvPicPr>
            <p:cNvPr id="8" name="Afbeelding 7" descr="FS-symbooltjes.jpg"/>
            <p:cNvPicPr>
              <a:picLocks noChangeAspect="1"/>
            </p:cNvPicPr>
            <p:nvPr userDrawn="1"/>
          </p:nvPicPr>
          <p:blipFill>
            <a:blip r:embed="rId2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5800" y="5715000"/>
              <a:ext cx="866785" cy="831215"/>
            </a:xfrm>
            <a:prstGeom prst="rect">
              <a:avLst/>
            </a:prstGeom>
          </p:spPr>
        </p:pic>
        <p:pic>
          <p:nvPicPr>
            <p:cNvPr id="9" name="Afbeelding 8" descr="FS-symbooltjes.jpg"/>
            <p:cNvPicPr>
              <a:picLocks noChangeAspect="1"/>
            </p:cNvPicPr>
            <p:nvPr userDrawn="1"/>
          </p:nvPicPr>
          <p:blipFill>
            <a:blip r:embed="rId3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6890" y="5721985"/>
              <a:ext cx="800095" cy="831215"/>
            </a:xfrm>
            <a:prstGeom prst="rect">
              <a:avLst/>
            </a:prstGeom>
          </p:spPr>
        </p:pic>
        <p:pic>
          <p:nvPicPr>
            <p:cNvPr id="10" name="Afbeelding 9" descr="FS-symbooltjes.jpg"/>
            <p:cNvPicPr>
              <a:picLocks noChangeAspect="1"/>
            </p:cNvPicPr>
            <p:nvPr userDrawn="1"/>
          </p:nvPicPr>
          <p:blipFill>
            <a:blip r:embed="rId4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619385" y="5715000"/>
              <a:ext cx="813419" cy="831215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13707"/>
            <a:ext cx="7772400" cy="2386744"/>
          </a:xfrm>
        </p:spPr>
        <p:txBody>
          <a:bodyPr anchor="b" anchorCtr="0">
            <a:normAutofit/>
          </a:bodyPr>
          <a:lstStyle>
            <a:lvl1pPr>
              <a:defRPr sz="6000"/>
            </a:lvl1pPr>
          </a:lstStyle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0" y="3717630"/>
            <a:ext cx="7772400" cy="1036051"/>
          </a:xfrm>
        </p:spPr>
        <p:txBody>
          <a:bodyPr>
            <a:normAutofit/>
          </a:bodyPr>
          <a:lstStyle>
            <a:lvl1pPr marL="0" indent="0" algn="l">
              <a:buNone/>
              <a:defRPr sz="2800" b="1" i="1">
                <a:solidFill>
                  <a:srgbClr val="52B62C"/>
                </a:solidFill>
                <a:latin typeface="Helvetica Neue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Ondertitel</a:t>
            </a:r>
            <a:endParaRPr lang="nl-NL"/>
          </a:p>
        </p:txBody>
      </p:sp>
      <p:pic>
        <p:nvPicPr>
          <p:cNvPr id="13" name="FS.jpg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00443" y="5257800"/>
            <a:ext cx="2110157" cy="134814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Tijdelijke aanduiding voor inhoud 16"/>
          <p:cNvSpPr>
            <a:spLocks noGrp="1"/>
          </p:cNvSpPr>
          <p:nvPr>
            <p:ph sz="quarter" idx="10" hasCustomPrompt="1"/>
          </p:nvPr>
        </p:nvSpPr>
        <p:spPr>
          <a:xfrm>
            <a:off x="685800" y="5548313"/>
            <a:ext cx="5814643" cy="1057275"/>
          </a:xfrm>
        </p:spPr>
        <p:txBody>
          <a:bodyPr>
            <a:normAutofit/>
          </a:bodyPr>
          <a:lstStyle>
            <a:lvl1pPr>
              <a:buFont typeface="Arial"/>
              <a:buNone/>
              <a:defRPr sz="2000" b="0" i="0" baseline="0">
                <a:solidFill>
                  <a:srgbClr val="595959"/>
                </a:solidFill>
                <a:latin typeface="Helvetica Neue Light"/>
                <a:cs typeface="Helvetica Neue Light"/>
              </a:defRPr>
            </a:lvl1pPr>
          </a:lstStyle>
          <a:p>
            <a:pPr lvl="0"/>
            <a:r>
              <a:rPr lang="nl-BE"/>
              <a:t>Naam - Datum - Locatie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/>
              <a:t>Eerste niveau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</p:txBody>
      </p:sp>
      <p:pic>
        <p:nvPicPr>
          <p:cNvPr id="7" name="Afbeelding 6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920" y="304800"/>
            <a:ext cx="792480" cy="706120"/>
          </a:xfrm>
          <a:prstGeom prst="rect">
            <a:avLst/>
          </a:prstGeom>
        </p:spPr>
      </p:pic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pic>
        <p:nvPicPr>
          <p:cNvPr id="9" name="Afbeelding 8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920" y="304800"/>
            <a:ext cx="792480" cy="706120"/>
          </a:xfrm>
          <a:prstGeom prst="rect">
            <a:avLst/>
          </a:prstGeom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pic>
        <p:nvPicPr>
          <p:cNvPr id="7" name="Afbeelding 6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920" y="304800"/>
            <a:ext cx="792480" cy="706120"/>
          </a:xfrm>
          <a:prstGeom prst="rect">
            <a:avLst/>
          </a:prstGeom>
        </p:spPr>
      </p:pic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10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5689599" y="6285230"/>
            <a:ext cx="2955926" cy="365125"/>
          </a:xfrm>
          <a:prstGeom prst="rect">
            <a:avLst/>
          </a:prstGeom>
        </p:spPr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Location - date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3937000" y="6285230"/>
            <a:ext cx="1270000" cy="365125"/>
          </a:xfrm>
          <a:prstGeom prst="rect">
            <a:avLst/>
          </a:prstGeom>
        </p:spPr>
        <p:txBody>
          <a:bodyPr/>
          <a:lstStyle/>
          <a:p>
            <a:fld id="{2491902F-DE0A-3241-814F-83F17086C1B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820449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7824"/>
            <a:ext cx="7772400" cy="5847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038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8249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Titel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Eerste niveau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9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b="0" i="0" kern="1200">
          <a:solidFill>
            <a:srgbClr val="58735D"/>
          </a:solidFill>
          <a:latin typeface="Helvetica Neue Bold Condensed"/>
          <a:ea typeface="+mj-ea"/>
          <a:cs typeface="Helvetica Neue Bold Condense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52B62C"/>
        </a:buClr>
        <a:buSzPct val="90000"/>
        <a:buFontTx/>
        <a:buBlip>
          <a:blip r:embed="rId9"/>
        </a:buBlip>
        <a:defRPr sz="3200" b="0" i="0" kern="1200">
          <a:solidFill>
            <a:srgbClr val="3A4D3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•"/>
        <a:defRPr sz="2800" b="0" i="0" kern="1200">
          <a:solidFill>
            <a:srgbClr val="3A4D3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•"/>
        <a:defRPr sz="2400" b="0" i="0" kern="1200">
          <a:solidFill>
            <a:srgbClr val="3A4D3E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–"/>
        <a:defRPr sz="2000" b="0" i="0" kern="1200">
          <a:solidFill>
            <a:srgbClr val="3A4D3E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»"/>
        <a:defRPr sz="2000" b="0" i="0" kern="1200">
          <a:solidFill>
            <a:srgbClr val="3A4D3E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\Dropbox%20(Flanders%20Synergy)\FS%20Projecten\Onderwijs\6.%20Lerende%20Netwerken\LN%202.0\SL%20Meir\Team%20oefening\Kernkwaliteiten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7126" y="4501392"/>
            <a:ext cx="7522201" cy="1143000"/>
          </a:xfrm>
        </p:spPr>
        <p:txBody>
          <a:bodyPr>
            <a:normAutofit fontScale="90000"/>
          </a:bodyPr>
          <a:lstStyle/>
          <a:p>
            <a:r>
              <a:rPr lang="nl-BE" dirty="0"/>
              <a:t>TOOL – </a:t>
            </a:r>
            <a:br>
              <a:rPr lang="nl-BE" dirty="0"/>
            </a:br>
            <a:r>
              <a:rPr lang="nl-BE" dirty="0"/>
              <a:t>Kernkwaliteiten ontdekken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976" y="797017"/>
            <a:ext cx="5524500" cy="2857500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1019C-3939-5F43-B75D-CFD4E736BA37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5" name="Oval 4"/>
          <p:cNvSpPr/>
          <p:nvPr/>
        </p:nvSpPr>
        <p:spPr>
          <a:xfrm>
            <a:off x="240147" y="268203"/>
            <a:ext cx="647832" cy="60001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03A1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69352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0725" y="0"/>
            <a:ext cx="1176219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solidFill>
                  <a:schemeClr val="bg1"/>
                </a:solidFill>
              </a:rPr>
              <a:t>Waar ligt mijn kracht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</a:rPr>
              <a:t>Ontdekken van elkaars kernkwaliteiten (en valkuilen ;-)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1019C-3939-5F43-B75D-CFD4E736BA37}" type="slidenum">
              <a:rPr lang="nl-NL" smtClean="0">
                <a:solidFill>
                  <a:schemeClr val="bg1"/>
                </a:solidFill>
              </a:rPr>
              <a:pPr/>
              <a:t>2</a:t>
            </a:fld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0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/>
              <a:t>Wat zijn kernkwaliteiten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>
                <a:solidFill>
                  <a:schemeClr val="tx1"/>
                </a:solidFill>
              </a:rPr>
              <a:t>Zelfkennis houdt in dat je weet waar je echt goed in bent</a:t>
            </a:r>
          </a:p>
          <a:p>
            <a:r>
              <a:rPr lang="nl-BE" dirty="0">
                <a:solidFill>
                  <a:schemeClr val="tx1"/>
                </a:solidFill>
              </a:rPr>
              <a:t>Kernkwaliteiten zijn eigenschappen die tot het wezen of de kern van de persoon behoren.</a:t>
            </a:r>
          </a:p>
          <a:p>
            <a:r>
              <a:rPr lang="nl-BE" dirty="0">
                <a:solidFill>
                  <a:schemeClr val="tx1"/>
                </a:solidFill>
              </a:rPr>
              <a:t>Kernkwaliteiten ‘kleuren’ de mens – het is een specifieke eigenschap  waar we bij iemand direct aan denken.</a:t>
            </a:r>
          </a:p>
          <a:p>
            <a:r>
              <a:rPr lang="nl-BE" dirty="0">
                <a:solidFill>
                  <a:schemeClr val="tx1"/>
                </a:solidFill>
              </a:rPr>
              <a:t>Komt tot uiting in een bijzondere vaardigheid waarvan hij/zij zegt: ‘Dat kan toch iedereen!”</a:t>
            </a:r>
          </a:p>
          <a:p>
            <a:r>
              <a:rPr lang="nl-BE" dirty="0">
                <a:solidFill>
                  <a:schemeClr val="tx1"/>
                </a:solidFill>
              </a:rPr>
              <a:t>Pak je de kernkwaliteit weg dan is de persoon niet meer herkenbaar.</a:t>
            </a:r>
          </a:p>
          <a:p>
            <a:r>
              <a:rPr lang="nl-BE" dirty="0">
                <a:solidFill>
                  <a:schemeClr val="tx1"/>
                </a:solidFill>
              </a:rPr>
              <a:t>Kernkwaliteiten komen van binnen (nature) - Vaardigheden zijn aangeleerd (nurture)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1019C-3939-5F43-B75D-CFD4E736BA37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141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463095" y="-1105829"/>
            <a:ext cx="4345008" cy="8699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8677728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Daniel Ofman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Rounded Rectangle 6"/>
          <p:cNvSpPr/>
          <p:nvPr/>
        </p:nvSpPr>
        <p:spPr>
          <a:xfrm>
            <a:off x="518698" y="1467500"/>
            <a:ext cx="2952328" cy="1786644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/>
              <a:t>Kernkwaliteit</a:t>
            </a:r>
          </a:p>
          <a:p>
            <a:pPr algn="ctr"/>
            <a:r>
              <a:rPr lang="nl-BE" sz="1400" dirty="0"/>
              <a:t>Wat anderen in mij waarderen</a:t>
            </a:r>
          </a:p>
          <a:p>
            <a:pPr algn="ctr"/>
            <a:r>
              <a:rPr lang="nl-BE" sz="1400" dirty="0"/>
              <a:t>Wat ik bij anderen vanzelfsprekend verwacht</a:t>
            </a:r>
          </a:p>
          <a:p>
            <a:pPr algn="ctr"/>
            <a:r>
              <a:rPr lang="nl-BE" sz="1400" dirty="0"/>
              <a:t>Wat ik in mijzelf gewoon vind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5398566" y="1379618"/>
            <a:ext cx="2952328" cy="1786644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dk1"/>
                </a:solidFill>
              </a:rPr>
              <a:t>Valkuil</a:t>
            </a:r>
          </a:p>
          <a:p>
            <a:pPr algn="ctr"/>
            <a:r>
              <a:rPr lang="nl-BE" sz="1400" dirty="0"/>
              <a:t>Wat anderen mij verwijten</a:t>
            </a:r>
          </a:p>
          <a:p>
            <a:pPr algn="ctr"/>
            <a:r>
              <a:rPr lang="nl-BE" sz="1400" dirty="0">
                <a:solidFill>
                  <a:schemeClr val="dk1"/>
                </a:solidFill>
              </a:rPr>
              <a:t>Wat ik in mijzelf geneigd ben te rechtvaardigen</a:t>
            </a:r>
          </a:p>
          <a:p>
            <a:pPr algn="ctr"/>
            <a:r>
              <a:rPr lang="nl-BE" sz="1400" dirty="0">
                <a:solidFill>
                  <a:schemeClr val="dk1"/>
                </a:solidFill>
              </a:rPr>
              <a:t>Wat ik bij anderen bereid ben door de vingers te zien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6014" y="1404868"/>
            <a:ext cx="1776066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Teveel van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het goede</a:t>
            </a:r>
            <a:endParaRPr lang="en-US" sz="1600" dirty="0">
              <a:solidFill>
                <a:srgbClr val="0D4E9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92080" y="4085634"/>
            <a:ext cx="2952328" cy="1786644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/>
              <a:t>Uitdaging</a:t>
            </a:r>
          </a:p>
          <a:p>
            <a:pPr algn="ctr"/>
            <a:r>
              <a:rPr lang="nl-BE" sz="1400" dirty="0"/>
              <a:t>Wat anderen mij toewensen</a:t>
            </a:r>
          </a:p>
          <a:p>
            <a:pPr algn="ctr"/>
            <a:r>
              <a:rPr lang="nl-BE" sz="1400" dirty="0"/>
              <a:t>Wat ik in anderen bewonder</a:t>
            </a:r>
          </a:p>
          <a:p>
            <a:pPr algn="ctr"/>
            <a:r>
              <a:rPr lang="nl-BE" sz="1400" dirty="0"/>
              <a:t>Wat ik in mijzelf mis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72200" y="3241670"/>
            <a:ext cx="173926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Positief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tegenovergestelde</a:t>
            </a:r>
            <a:endParaRPr lang="en-US" sz="1600" dirty="0">
              <a:solidFill>
                <a:srgbClr val="0D4E9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27067" y="5256705"/>
            <a:ext cx="1765014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Teveel van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het goede</a:t>
            </a:r>
            <a:endParaRPr lang="en-US" sz="1600" dirty="0">
              <a:solidFill>
                <a:srgbClr val="0D4E9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4637" y="4162662"/>
            <a:ext cx="2952328" cy="1786644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dk1"/>
                </a:solidFill>
              </a:rPr>
              <a:t>Allergie</a:t>
            </a:r>
          </a:p>
          <a:p>
            <a:pPr algn="ctr"/>
            <a:r>
              <a:rPr lang="nl-BE" sz="1400" dirty="0"/>
              <a:t>Wat anderen mij aanraden te relativeren</a:t>
            </a:r>
          </a:p>
          <a:p>
            <a:pPr algn="ctr"/>
            <a:r>
              <a:rPr lang="nl-BE" sz="1400" dirty="0">
                <a:solidFill>
                  <a:schemeClr val="dk1"/>
                </a:solidFill>
              </a:rPr>
              <a:t>Wat ik in mezelf zou verafschuwen</a:t>
            </a:r>
          </a:p>
          <a:p>
            <a:pPr algn="ctr"/>
            <a:r>
              <a:rPr lang="nl-BE" sz="1400" dirty="0"/>
              <a:t>Wat ik in anderen minacht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839" y="3241670"/>
            <a:ext cx="173926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defTabSz="914400">
              <a:spcBef>
                <a:spcPct val="0"/>
              </a:spcBef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Positief</a:t>
            </a:r>
          </a:p>
          <a:p>
            <a:pPr defTabSz="914400">
              <a:spcBef>
                <a:spcPct val="0"/>
              </a:spcBef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tegenovergestelde</a:t>
            </a:r>
            <a:endParaRPr lang="en-US" sz="1600" dirty="0">
              <a:solidFill>
                <a:srgbClr val="0D4E9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Donut 1"/>
          <p:cNvSpPr/>
          <p:nvPr/>
        </p:nvSpPr>
        <p:spPr>
          <a:xfrm>
            <a:off x="2822903" y="2212652"/>
            <a:ext cx="3303982" cy="3155734"/>
          </a:xfrm>
          <a:prstGeom prst="donut">
            <a:avLst>
              <a:gd name="adj" fmla="val 4956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4265156" y="2160551"/>
            <a:ext cx="445931" cy="3174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 rot="5400000">
            <a:off x="5846501" y="3579700"/>
            <a:ext cx="445931" cy="3174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10800000">
            <a:off x="4265156" y="5119131"/>
            <a:ext cx="445931" cy="3174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rot="16200000">
            <a:off x="2707552" y="3579700"/>
            <a:ext cx="445931" cy="3174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50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Voorbeeld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Rounded Rectangle 6"/>
          <p:cNvSpPr/>
          <p:nvPr/>
        </p:nvSpPr>
        <p:spPr>
          <a:xfrm>
            <a:off x="518698" y="1467500"/>
            <a:ext cx="2952328" cy="1786644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/>
              <a:t>Kernkwaliteit</a:t>
            </a:r>
          </a:p>
          <a:p>
            <a:pPr algn="ctr"/>
            <a:r>
              <a:rPr lang="nl-BE" sz="1400" dirty="0"/>
              <a:t>Wat anderen in mij waarderen</a:t>
            </a:r>
          </a:p>
          <a:p>
            <a:pPr algn="ctr"/>
            <a:r>
              <a:rPr lang="nl-BE" sz="1400" dirty="0"/>
              <a:t>Wat ik bij anderen vanzelfsprekend verwacht</a:t>
            </a:r>
          </a:p>
          <a:p>
            <a:pPr algn="ctr"/>
            <a:r>
              <a:rPr lang="nl-BE" sz="1400" dirty="0"/>
              <a:t>Wat ik in mijzelf gewoon vind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98566" y="1379618"/>
            <a:ext cx="2952328" cy="1786644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dk1"/>
                </a:solidFill>
              </a:rPr>
              <a:t>Valkuil</a:t>
            </a:r>
          </a:p>
          <a:p>
            <a:pPr algn="ctr"/>
            <a:r>
              <a:rPr lang="nl-BE" sz="1400" dirty="0"/>
              <a:t>Wat anderen mij verwijten</a:t>
            </a:r>
          </a:p>
          <a:p>
            <a:pPr algn="ctr"/>
            <a:r>
              <a:rPr lang="nl-BE" sz="1400" dirty="0">
                <a:solidFill>
                  <a:schemeClr val="dk1"/>
                </a:solidFill>
              </a:rPr>
              <a:t>Wat ik in mijzelf geneigd ben te rechtvaardigen</a:t>
            </a:r>
          </a:p>
          <a:p>
            <a:pPr algn="ctr"/>
            <a:r>
              <a:rPr lang="nl-BE" sz="1400" dirty="0">
                <a:solidFill>
                  <a:schemeClr val="dk1"/>
                </a:solidFill>
              </a:rPr>
              <a:t>Wat ik bij anderen bereid ben door de vingers te zien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6014" y="1404868"/>
            <a:ext cx="1776066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Teveel van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het goede</a:t>
            </a:r>
            <a:endParaRPr lang="en-US" sz="1600" dirty="0">
              <a:solidFill>
                <a:srgbClr val="0D4E9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92080" y="4085634"/>
            <a:ext cx="2952328" cy="1786644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/>
              <a:t>Uitdaging</a:t>
            </a:r>
          </a:p>
          <a:p>
            <a:pPr algn="ctr"/>
            <a:r>
              <a:rPr lang="nl-BE" sz="1400" dirty="0"/>
              <a:t>Wat anderen mij toewensen</a:t>
            </a:r>
          </a:p>
          <a:p>
            <a:pPr algn="ctr"/>
            <a:r>
              <a:rPr lang="nl-BE" sz="1400" dirty="0"/>
              <a:t>Wat ik in anderen bewonder</a:t>
            </a:r>
          </a:p>
          <a:p>
            <a:pPr algn="ctr"/>
            <a:r>
              <a:rPr lang="nl-BE" sz="1400" dirty="0"/>
              <a:t>Wat ik in mijzelf mis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72200" y="3241670"/>
            <a:ext cx="173926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Positief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tegenovergestelde</a:t>
            </a:r>
            <a:endParaRPr lang="en-US" sz="1600" dirty="0">
              <a:solidFill>
                <a:srgbClr val="0D4E9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27067" y="5256705"/>
            <a:ext cx="1765014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Teveel van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het goede</a:t>
            </a:r>
            <a:endParaRPr lang="en-US" sz="1600" dirty="0">
              <a:solidFill>
                <a:srgbClr val="0D4E9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4637" y="4162662"/>
            <a:ext cx="2952328" cy="1786644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dk1"/>
                </a:solidFill>
              </a:rPr>
              <a:t>Allergie</a:t>
            </a:r>
          </a:p>
          <a:p>
            <a:pPr algn="ctr"/>
            <a:r>
              <a:rPr lang="nl-BE" sz="1400" dirty="0"/>
              <a:t>Wat anderen mij aanraden te relativeren</a:t>
            </a:r>
          </a:p>
          <a:p>
            <a:pPr algn="ctr"/>
            <a:r>
              <a:rPr lang="nl-BE" sz="1400" dirty="0">
                <a:solidFill>
                  <a:schemeClr val="dk1"/>
                </a:solidFill>
              </a:rPr>
              <a:t>Wat ik in mezelf zou verafschuwen</a:t>
            </a:r>
          </a:p>
          <a:p>
            <a:pPr algn="ctr"/>
            <a:r>
              <a:rPr lang="nl-BE" sz="1400" dirty="0"/>
              <a:t>Wat ik in anderen minacht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839" y="3241670"/>
            <a:ext cx="173926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defTabSz="914400">
              <a:spcBef>
                <a:spcPct val="0"/>
              </a:spcBef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Positief</a:t>
            </a:r>
          </a:p>
          <a:p>
            <a:pPr defTabSz="914400">
              <a:spcBef>
                <a:spcPct val="0"/>
              </a:spcBef>
            </a:pPr>
            <a:r>
              <a:rPr lang="nl-BE" sz="1600" dirty="0">
                <a:solidFill>
                  <a:srgbClr val="0D4E91"/>
                </a:solidFill>
                <a:latin typeface="Arial Black" pitchFamily="34" charset="0"/>
                <a:cs typeface="Arial" pitchFamily="34" charset="0"/>
              </a:rPr>
              <a:t>tegenovergestelde</a:t>
            </a:r>
            <a:endParaRPr lang="en-US" sz="1600" dirty="0">
              <a:solidFill>
                <a:srgbClr val="0D4E9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Donut 1"/>
          <p:cNvSpPr/>
          <p:nvPr/>
        </p:nvSpPr>
        <p:spPr>
          <a:xfrm>
            <a:off x="2822903" y="2212652"/>
            <a:ext cx="3303982" cy="3155734"/>
          </a:xfrm>
          <a:prstGeom prst="donut">
            <a:avLst>
              <a:gd name="adj" fmla="val 4956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4265156" y="2160551"/>
            <a:ext cx="445931" cy="3174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 rot="5400000">
            <a:off x="5846501" y="3579700"/>
            <a:ext cx="445931" cy="3174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10800000">
            <a:off x="4265156" y="5119131"/>
            <a:ext cx="445931" cy="3174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rot="16200000">
            <a:off x="2707552" y="3579700"/>
            <a:ext cx="445931" cy="3174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195603" y="1117025"/>
            <a:ext cx="1759199" cy="64654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Toewijding</a:t>
            </a:r>
          </a:p>
          <a:p>
            <a:pPr algn="ctr"/>
            <a:r>
              <a:rPr lang="nl-BE" dirty="0"/>
              <a:t>Daadkracht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126885" y="989995"/>
            <a:ext cx="1759199" cy="64654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Drammerigheid</a:t>
            </a:r>
          </a:p>
          <a:p>
            <a:pPr algn="ctr"/>
            <a:r>
              <a:rPr lang="nl-BE" dirty="0"/>
              <a:t>Fanatisme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045261" y="5626033"/>
            <a:ext cx="1759199" cy="64654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Geduld</a:t>
            </a:r>
          </a:p>
          <a:p>
            <a:pPr algn="ctr"/>
            <a:r>
              <a:rPr lang="nl-BE" dirty="0"/>
              <a:t>Relativisme</a:t>
            </a:r>
          </a:p>
        </p:txBody>
      </p:sp>
      <p:sp>
        <p:nvSpPr>
          <p:cNvPr id="25" name="Snip Single Corner Rectangle 24"/>
          <p:cNvSpPr/>
          <p:nvPr/>
        </p:nvSpPr>
        <p:spPr>
          <a:xfrm>
            <a:off x="1091201" y="5626033"/>
            <a:ext cx="1759199" cy="64654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Passiviteit</a:t>
            </a:r>
          </a:p>
          <a:p>
            <a:pPr algn="ctr"/>
            <a:r>
              <a:rPr lang="nl-BE" dirty="0"/>
              <a:t>Laisser faire</a:t>
            </a:r>
          </a:p>
        </p:txBody>
      </p:sp>
    </p:spTree>
    <p:extLst>
      <p:ext uri="{BB962C8B-B14F-4D97-AF65-F5344CB8AC3E}">
        <p14:creationId xmlns:p14="http://schemas.microsoft.com/office/powerpoint/2010/main" val="3424699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Oefening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/>
              <a:t>In groepjes per 3 of 4</a:t>
            </a:r>
          </a:p>
          <a:p>
            <a:r>
              <a:rPr lang="nl-BE" dirty="0"/>
              <a:t>Individueel</a:t>
            </a:r>
          </a:p>
          <a:p>
            <a:pPr lvl="1"/>
            <a:r>
              <a:rPr lang="nl-BE" dirty="0"/>
              <a:t>Selecteer 2 kernkwaliteiten voor jezelf (groen)</a:t>
            </a:r>
          </a:p>
          <a:p>
            <a:pPr lvl="1"/>
            <a:r>
              <a:rPr lang="nl-BE" dirty="0"/>
              <a:t>Selecteer 2 kernkwaliteiten voor de collega’s binnen uw groepje</a:t>
            </a:r>
          </a:p>
          <a:p>
            <a:r>
              <a:rPr lang="nl-BE" dirty="0"/>
              <a:t>In groep</a:t>
            </a:r>
          </a:p>
          <a:p>
            <a:pPr lvl="1"/>
            <a:r>
              <a:rPr lang="nl-BE" dirty="0"/>
              <a:t>Deel en discussieer. Komt dit beeld overeen ?</a:t>
            </a:r>
          </a:p>
          <a:p>
            <a:pPr lvl="1"/>
            <a:r>
              <a:rPr lang="nl-BE" dirty="0"/>
              <a:t>Zoek samen voor elk individu de corresponderende valkuilen, uitdagingen en allergieën.</a:t>
            </a:r>
          </a:p>
          <a:p>
            <a:pPr lvl="2"/>
            <a:r>
              <a:rPr lang="nl-BE" dirty="0"/>
              <a:t>Is dit herkenbaar ?</a:t>
            </a:r>
          </a:p>
          <a:p>
            <a:pPr lvl="2"/>
            <a:r>
              <a:rPr lang="nl-BE" dirty="0"/>
              <a:t>Is er een situatie waarbij de valkuil van één persoon overeenstemt met de allergie van iemand anders ? Is ook dit herkenbaar ?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0311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Oefening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1547664" y="1349189"/>
            <a:ext cx="187220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Groene</a:t>
            </a:r>
          </a:p>
          <a:p>
            <a:pPr algn="ctr"/>
            <a:r>
              <a:rPr lang="nl-BE" dirty="0"/>
              <a:t>kaartjes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5117232" y="1349189"/>
            <a:ext cx="187220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Oranje</a:t>
            </a:r>
          </a:p>
          <a:p>
            <a:pPr algn="ctr"/>
            <a:r>
              <a:rPr lang="nl-BE" dirty="0"/>
              <a:t>kaartjes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35934" y="2450393"/>
            <a:ext cx="2952328" cy="1786644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/>
              <a:t>Kernkwaliteit</a:t>
            </a:r>
          </a:p>
          <a:p>
            <a:pPr algn="ctr"/>
            <a:r>
              <a:rPr lang="nl-BE" sz="1400" dirty="0"/>
              <a:t>Wat anderen in mij waarderen</a:t>
            </a:r>
          </a:p>
          <a:p>
            <a:pPr algn="ctr"/>
            <a:r>
              <a:rPr lang="nl-BE" sz="1400" dirty="0"/>
              <a:t>Wat ik bij anderen vanzelfsprekend verwacht</a:t>
            </a:r>
          </a:p>
          <a:p>
            <a:pPr algn="ctr"/>
            <a:r>
              <a:rPr lang="nl-BE" sz="1400" dirty="0"/>
              <a:t>Wat ik in mijzelf gewoon vind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35934" y="4482566"/>
            <a:ext cx="2952328" cy="1786644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/>
              <a:t>Uitdaging</a:t>
            </a:r>
          </a:p>
          <a:p>
            <a:pPr algn="ctr"/>
            <a:r>
              <a:rPr lang="nl-BE" sz="1400" dirty="0"/>
              <a:t>Wat anderen mij toewensen</a:t>
            </a:r>
          </a:p>
          <a:p>
            <a:pPr algn="ctr"/>
            <a:r>
              <a:rPr lang="nl-BE" sz="1400" dirty="0"/>
              <a:t>Wat ik in anderen bewonder</a:t>
            </a:r>
          </a:p>
          <a:p>
            <a:pPr algn="ctr"/>
            <a:r>
              <a:rPr lang="nl-BE" sz="1400" dirty="0"/>
              <a:t>Wat ik in mijzelf mis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31948" y="2448582"/>
            <a:ext cx="2952328" cy="1786644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dk1"/>
                </a:solidFill>
              </a:rPr>
              <a:t>Valkuil</a:t>
            </a:r>
          </a:p>
          <a:p>
            <a:pPr algn="ctr"/>
            <a:r>
              <a:rPr lang="nl-BE" sz="1400" dirty="0"/>
              <a:t>Wat anderen mij verwijten</a:t>
            </a:r>
          </a:p>
          <a:p>
            <a:pPr algn="ctr"/>
            <a:r>
              <a:rPr lang="nl-BE" sz="1400" dirty="0">
                <a:solidFill>
                  <a:schemeClr val="dk1"/>
                </a:solidFill>
              </a:rPr>
              <a:t>Wat ik in mijzelf geneigd ben te rechtvaardigen</a:t>
            </a:r>
          </a:p>
          <a:p>
            <a:pPr algn="ctr"/>
            <a:r>
              <a:rPr lang="nl-BE" sz="1400" dirty="0">
                <a:solidFill>
                  <a:schemeClr val="dk1"/>
                </a:solidFill>
              </a:rPr>
              <a:t>Wat ik bij anderen bereid ben door de vingers te zien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633750" y="4482566"/>
            <a:ext cx="2952328" cy="1786644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dk1"/>
                </a:solidFill>
              </a:rPr>
              <a:t>Allergie</a:t>
            </a:r>
          </a:p>
          <a:p>
            <a:pPr algn="ctr"/>
            <a:r>
              <a:rPr lang="nl-BE" sz="1400" dirty="0"/>
              <a:t>Wat anderen mij aanraden te relativeren</a:t>
            </a:r>
          </a:p>
          <a:p>
            <a:pPr algn="ctr"/>
            <a:r>
              <a:rPr lang="nl-BE" sz="1400" dirty="0">
                <a:solidFill>
                  <a:schemeClr val="dk1"/>
                </a:solidFill>
              </a:rPr>
              <a:t>Wat ik in mezelf zou verafschuwen</a:t>
            </a:r>
          </a:p>
          <a:p>
            <a:pPr algn="ctr"/>
            <a:r>
              <a:rPr lang="nl-BE" sz="1400" dirty="0"/>
              <a:t>Wat ik in anderen minacht</a:t>
            </a:r>
            <a:endParaRPr lang="en-US" sz="1400" dirty="0">
              <a:solidFill>
                <a:schemeClr val="dk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940178"/>
              </p:ext>
            </p:extLst>
          </p:nvPr>
        </p:nvGraphicFramePr>
        <p:xfrm>
          <a:off x="6747164" y="275034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Worksheet" showAsIcon="1" r:id="rId3" imgW="914400" imgH="792360" progId="Excel.Sheet.12">
                  <p:link updateAutomatic="1"/>
                </p:oleObj>
              </mc:Choice>
              <mc:Fallback>
                <p:oleObj name="Worksheet" showAsIcon="1" r:id="rId3" imgW="914400" imgH="7923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47164" y="275034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420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Oefening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/>
              <a:t>Plenair</a:t>
            </a:r>
          </a:p>
          <a:p>
            <a:pPr lvl="1"/>
            <a:r>
              <a:rPr lang="nl-BE" dirty="0"/>
              <a:t>Herkenbare oefening ?</a:t>
            </a:r>
          </a:p>
          <a:p>
            <a:pPr lvl="1"/>
            <a:r>
              <a:rPr lang="nl-BE" dirty="0"/>
              <a:t>Wat kan je hieruit meenemen ?</a:t>
            </a:r>
          </a:p>
          <a:p>
            <a:pPr lvl="2"/>
            <a:r>
              <a:rPr lang="nl-BE" dirty="0"/>
              <a:t>Voor uzelf</a:t>
            </a:r>
          </a:p>
          <a:p>
            <a:pPr lvl="3"/>
            <a:r>
              <a:rPr lang="nl-BE" dirty="0"/>
              <a:t>Uzelf kennen</a:t>
            </a:r>
          </a:p>
          <a:p>
            <a:pPr lvl="3"/>
            <a:r>
              <a:rPr lang="nl-BE" dirty="0"/>
              <a:t>Het beeld van anderen over mezelf kennen</a:t>
            </a:r>
          </a:p>
          <a:p>
            <a:pPr lvl="2"/>
            <a:r>
              <a:rPr lang="nl-BE" dirty="0"/>
              <a:t>Voor het team</a:t>
            </a:r>
          </a:p>
          <a:p>
            <a:pPr lvl="3"/>
            <a:r>
              <a:rPr lang="nl-BE" dirty="0"/>
              <a:t>Elkaar sterkten kennen</a:t>
            </a:r>
          </a:p>
          <a:p>
            <a:pPr lvl="3"/>
            <a:r>
              <a:rPr lang="nl-BE" dirty="0"/>
              <a:t>Weten wat ik van wie kan leren</a:t>
            </a:r>
          </a:p>
          <a:p>
            <a:pPr lvl="3"/>
            <a:r>
              <a:rPr lang="nl-BE" dirty="0"/>
              <a:t>Wrijving begrijpen (cfr valkuil – allergie)</a:t>
            </a:r>
          </a:p>
          <a:p>
            <a:pPr lvl="3"/>
            <a:r>
              <a:rPr lang="nl-BE" dirty="0"/>
              <a:t>Feedback taal</a:t>
            </a:r>
          </a:p>
          <a:p>
            <a:endParaRPr lang="nl-BE" dirty="0"/>
          </a:p>
          <a:p>
            <a:r>
              <a:rPr lang="nl-BE" dirty="0"/>
              <a:t>!! Opgelet voor vooroordelen en labelen 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24883"/>
      </p:ext>
    </p:extLst>
  </p:cSld>
  <p:clrMapOvr>
    <a:masterClrMapping/>
  </p:clrMapOvr>
</p:sld>
</file>

<file path=ppt/theme/theme1.xml><?xml version="1.0" encoding="utf-8"?>
<a:theme xmlns:a="http://schemas.openxmlformats.org/drawingml/2006/main" name="FS sjabloon voorste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 sjabloon voorstel.potx</Template>
  <TotalTime>6565</TotalTime>
  <Words>513</Words>
  <Application>Microsoft Office PowerPoint</Application>
  <PresentationFormat>On-screen Show (4:3)</PresentationFormat>
  <Paragraphs>119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Helvetica Neue</vt:lpstr>
      <vt:lpstr>Helvetica Neue Bold Condensed</vt:lpstr>
      <vt:lpstr>Helvetica Neue Light</vt:lpstr>
      <vt:lpstr>FS sjabloon voorstel</vt:lpstr>
      <vt:lpstr>file:///C:\Users\Tim\Dropbox%20(Flanders%20Synergy)\FS%20Projecten\Onderwijs\6.%20Lerende%20Netwerken\LN%202.0\SL%20Meir\Team%20oefening\Kernkwaliteiten.xlsx</vt:lpstr>
      <vt:lpstr>TOOL –  Kernkwaliteiten ontdekken</vt:lpstr>
      <vt:lpstr>Waar ligt mijn kracht ?</vt:lpstr>
      <vt:lpstr>Wat zijn kernkwaliteiten ?</vt:lpstr>
      <vt:lpstr>PowerPoint Presentation</vt:lpstr>
      <vt:lpstr>Daniel Ofman</vt:lpstr>
      <vt:lpstr>Voorbeeld</vt:lpstr>
      <vt:lpstr>Oefening</vt:lpstr>
      <vt:lpstr>Oefening</vt:lpstr>
      <vt:lpstr>Oefening</vt:lpstr>
    </vt:vector>
  </TitlesOfParts>
  <Company>Prevent vzw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GO4GOLD</dc:title>
  <dc:creator>Lieven Eeckelaert</dc:creator>
  <cp:lastModifiedBy>Tim Van Daele</cp:lastModifiedBy>
  <cp:revision>435</cp:revision>
  <cp:lastPrinted>2015-06-08T09:47:41Z</cp:lastPrinted>
  <dcterms:created xsi:type="dcterms:W3CDTF">2014-09-02T20:49:16Z</dcterms:created>
  <dcterms:modified xsi:type="dcterms:W3CDTF">2017-03-12T09:22:52Z</dcterms:modified>
</cp:coreProperties>
</file>